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3" r:id="rId3"/>
    <p:sldMasterId id="2147483787" r:id="rId4"/>
  </p:sldMasterIdLst>
  <p:notesMasterIdLst>
    <p:notesMasterId r:id="rId24"/>
  </p:notesMasterIdLst>
  <p:sldIdLst>
    <p:sldId id="256" r:id="rId5"/>
    <p:sldId id="275" r:id="rId6"/>
    <p:sldId id="335" r:id="rId7"/>
    <p:sldId id="337" r:id="rId8"/>
    <p:sldId id="357" r:id="rId9"/>
    <p:sldId id="298" r:id="rId10"/>
    <p:sldId id="278" r:id="rId11"/>
    <p:sldId id="310" r:id="rId12"/>
    <p:sldId id="341" r:id="rId13"/>
    <p:sldId id="342" r:id="rId14"/>
    <p:sldId id="343" r:id="rId15"/>
    <p:sldId id="344" r:id="rId16"/>
    <p:sldId id="351" r:id="rId17"/>
    <p:sldId id="352" r:id="rId18"/>
    <p:sldId id="353" r:id="rId19"/>
    <p:sldId id="346" r:id="rId20"/>
    <p:sldId id="355" r:id="rId21"/>
    <p:sldId id="291" r:id="rId22"/>
    <p:sldId id="29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06" d="100"/>
          <a:sy n="106" d="100"/>
        </p:scale>
        <p:origin x="809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DE95-A902-4C37-B23B-C32406729C7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C72B-AE0F-480D-95AF-5448A73F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7A48-386A-4EDE-8578-B82BED9C217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BAB3-A9CD-424E-91A0-A6D978D82B2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0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7A48-386A-4EDE-8578-B82BED9C217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1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6563072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00151"/>
            <a:ext cx="6563072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13811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921-0FC4-41E2-87D2-7492600E9B0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FFB6-002C-4C04-A991-4859EC0CBBF9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1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05978"/>
            <a:ext cx="6779096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ED77-748B-4440-A708-E887E788CD0A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8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8"/>
            <a:ext cx="6707088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019-797E-4050-82BD-28F1EB7C6C2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1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C5DA-30B8-4CC9-9C47-6FDEBC025F9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6301-20AC-41CF-AC38-67CA342AF96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6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E8D7-C3DD-4129-B13F-E35BF094677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3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8"/>
            <a:ext cx="663508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3CBB-B5A1-4F26-B180-3763E194F33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563072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00151"/>
            <a:ext cx="6563072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13811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921-0FC4-41E2-87D2-7492600E9B0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12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BAB3-A9CD-424E-91A0-A6D978D82B2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7A48-386A-4EDE-8578-B82BED9C217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563072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00151"/>
            <a:ext cx="6563072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13811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921-0FC4-41E2-87D2-7492600E9B0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FFB6-002C-4C04-A991-4859EC0CBBF9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6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05979"/>
            <a:ext cx="6779096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ED77-748B-4440-A708-E887E788CD0A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7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9"/>
            <a:ext cx="6707088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019-797E-4050-82BD-28F1EB7C6C2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0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C5DA-30B8-4CC9-9C47-6FDEBC025F9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5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6301-20AC-41CF-AC38-67CA342AF96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2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E8D7-C3DD-4129-B13F-E35BF094677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3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663508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3CBB-B5A1-4F26-B180-3763E194F33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9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FFB6-002C-4C04-A991-4859EC0CBBF9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0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BAB3-A9CD-424E-91A0-A6D978D82B2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8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05979"/>
            <a:ext cx="6779096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ED77-748B-4440-A708-E887E788CD0A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0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77-8E58-47C7-9D8D-EC32B8858ED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D850-93C7-470E-92FD-976F266E4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9"/>
            <a:ext cx="6707088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019-797E-4050-82BD-28F1EB7C6C2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C5DA-30B8-4CC9-9C47-6FDEBC025F98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2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6301-20AC-41CF-AC38-67CA342AF96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E8D7-C3DD-4129-B13F-E35BF094677D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0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05979"/>
            <a:ext cx="663508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3CBB-B5A1-4F26-B180-3763E194F33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F21B4-CFBA-4FC5-8B10-37761D0F2BC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357188"/>
            <a:ext cx="66294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87" y="1200150"/>
            <a:ext cx="6778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pic>
        <p:nvPicPr>
          <p:cNvPr id="1029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9050"/>
            <a:ext cx="92170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F21B4-CFBA-4FC5-8B10-37761D0F2BC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357187"/>
            <a:ext cx="66294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87" y="1200150"/>
            <a:ext cx="6778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pic>
        <p:nvPicPr>
          <p:cNvPr id="1029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9050"/>
            <a:ext cx="92170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F21B4-CFBA-4FC5-8B10-37761D0F2BC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357188"/>
            <a:ext cx="66294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76" y="1200150"/>
            <a:ext cx="6778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pic>
        <p:nvPicPr>
          <p:cNvPr id="1029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9050"/>
            <a:ext cx="92170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CF21B4-CFBA-4FC5-8B10-37761D0F2BCF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9744" y="285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Introduction 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83208" y="1047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Methodology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83208" y="1809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Experiment</a:t>
            </a: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79744" y="2571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Result 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76200" y="3333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Conclusion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379095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>
                <a:solidFill>
                  <a:schemeClr val="bg1"/>
                </a:solidFill>
              </a:rPr>
              <a:t>Ph.D. Mohamad Budi </a:t>
            </a:r>
          </a:p>
          <a:p>
            <a:r>
              <a:rPr lang="en-US">
                <a:solidFill>
                  <a:schemeClr val="bg1"/>
                </a:solidFill>
              </a:rPr>
              <a:t>Prof</a:t>
            </a:r>
            <a:r>
              <a:rPr lang="en-US" dirty="0" err="1">
                <a:solidFill>
                  <a:schemeClr val="bg1"/>
                </a:solidFill>
              </a:rPr>
              <a:t>.Dr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Mohamad</a:t>
            </a:r>
            <a:r>
              <a:rPr lang="en-US" dirty="0">
                <a:solidFill>
                  <a:schemeClr val="bg1"/>
                </a:solidFill>
              </a:rPr>
              <a:t> Bin Bilal Ali</a:t>
            </a:r>
          </a:p>
          <a:p>
            <a:r>
              <a:rPr lang="en-US" dirty="0">
                <a:solidFill>
                  <a:schemeClr val="bg1"/>
                </a:solidFill>
              </a:rPr>
              <a:t>Dr. Noor </a:t>
            </a:r>
            <a:r>
              <a:rPr lang="en-US" dirty="0" err="1">
                <a:solidFill>
                  <a:schemeClr val="bg1"/>
                </a:solidFill>
              </a:rPr>
              <a:t>Dayana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Abd</a:t>
            </a:r>
            <a:r>
              <a:rPr lang="en-US">
                <a:solidFill>
                  <a:schemeClr val="bg1"/>
                </a:solidFill>
              </a:rPr>
              <a:t> Halim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76200" y="4095750"/>
            <a:ext cx="2123209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Thanks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430517" y="11533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EXPLORING THE PREFERABLE KEYBOARD 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TO DESIGN THE CHAM FONTS FOR 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WINDOWN AND MACINTOSH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SANG JOURNAL\IEPS 2015- Education Faculty\UTM L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15241"/>
            <a:ext cx="2438400" cy="7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959163" y="2567285"/>
            <a:ext cx="1727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EFEO Panrang" pitchFamily="2" charset="0"/>
              </a:rPr>
              <a:t>bhs</a:t>
            </a:r>
            <a:r>
              <a:rPr lang="en-US" sz="2400" dirty="0">
                <a:solidFill>
                  <a:srgbClr val="C00000"/>
                </a:solidFill>
                <a:latin typeface="EFEO Panrang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EFEO Panrang" pitchFamily="2" charset="0"/>
              </a:rPr>
              <a:t>c.f</a:t>
            </a:r>
            <a:r>
              <a:rPr lang="en-US" sz="2400" dirty="0">
                <a:solidFill>
                  <a:srgbClr val="C00000"/>
                </a:solidFill>
                <a:latin typeface="EFEO Panrang" pitchFamily="2" charset="0"/>
              </a:rPr>
              <a:t>\</a:t>
            </a:r>
            <a:endParaRPr lang="en-US" sz="3200" dirty="0">
              <a:solidFill>
                <a:srgbClr val="C00000"/>
              </a:solidFill>
              <a:latin typeface="EFEO Panrang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09087" y="2948285"/>
            <a:ext cx="1906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EFEO Parik" pitchFamily="2" charset="0"/>
              </a:rPr>
              <a:t>bhs</a:t>
            </a:r>
            <a:r>
              <a:rPr lang="en-US" sz="2400" dirty="0">
                <a:solidFill>
                  <a:srgbClr val="C00000"/>
                </a:solidFill>
                <a:latin typeface="EFEO Parik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EFEO Parik" pitchFamily="2" charset="0"/>
              </a:rPr>
              <a:t>c.f</a:t>
            </a:r>
            <a:r>
              <a:rPr lang="en-US" sz="2400" dirty="0">
                <a:solidFill>
                  <a:srgbClr val="C00000"/>
                </a:solidFill>
                <a:latin typeface="EFEO Parik" pitchFamily="2" charset="0"/>
              </a:rPr>
              <a:t>\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332928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EFEO Udong" pitchFamily="2" charset="0"/>
              </a:rPr>
              <a:t>bhs</a:t>
            </a:r>
            <a:r>
              <a:rPr lang="en-US" sz="2400" dirty="0">
                <a:solidFill>
                  <a:srgbClr val="C00000"/>
                </a:solidFill>
                <a:latin typeface="EFEO Udong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EFEO Udong" pitchFamily="2" charset="0"/>
              </a:rPr>
              <a:t>c.f</a:t>
            </a:r>
            <a:r>
              <a:rPr lang="en-US" sz="2400" dirty="0">
                <a:solidFill>
                  <a:srgbClr val="C00000"/>
                </a:solidFill>
                <a:latin typeface="EFEO Udong" pitchFamily="2" charset="0"/>
              </a:rPr>
              <a:t>\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2724150"/>
            <a:ext cx="4215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err="1">
                <a:latin typeface="Century Gothic" pitchFamily="34" charset="0"/>
                <a:ea typeface="DFKai-SB" pitchFamily="65" charset="-120"/>
                <a:cs typeface="Aharoni" pitchFamily="2" charset="-79"/>
              </a:rPr>
              <a:t>Bahasa</a:t>
            </a:r>
            <a:r>
              <a:rPr lang="en-US" sz="2800">
                <a:latin typeface="Century Gothic" pitchFamily="34" charset="0"/>
                <a:ea typeface="DFKai-SB" pitchFamily="65" charset="-120"/>
                <a:cs typeface="Aharoni" pitchFamily="2" charset="-79"/>
              </a:rPr>
              <a:t> </a:t>
            </a:r>
            <a:endParaRPr lang="en-US" sz="2800" dirty="0">
              <a:latin typeface="Century Gothic" pitchFamily="34" charset="0"/>
              <a:ea typeface="DFKai-SB" pitchFamily="65" charset="-120"/>
              <a:cs typeface="Aharoni" pitchFamily="2" charset="-79"/>
            </a:endParaRPr>
          </a:p>
          <a:p>
            <a:pPr algn="ctr"/>
            <a:r>
              <a:rPr lang="en-US" sz="2800" dirty="0" err="1">
                <a:latin typeface="Century Gothic" pitchFamily="34" charset="0"/>
                <a:ea typeface="DFKai-SB" pitchFamily="65" charset="-120"/>
                <a:cs typeface="Aharoni" pitchFamily="2" charset="-79"/>
              </a:rPr>
              <a:t>Melayu</a:t>
            </a:r>
            <a:r>
              <a:rPr lang="en-US" sz="2800" dirty="0">
                <a:latin typeface="Century Gothic" pitchFamily="34" charset="0"/>
                <a:ea typeface="DFKai-SB" pitchFamily="65" charset="-120"/>
                <a:cs typeface="Aharoni" pitchFamily="2" charset="-79"/>
              </a:rPr>
              <a:t> </a:t>
            </a:r>
            <a:r>
              <a:rPr lang="en-US" sz="2800" dirty="0" err="1">
                <a:latin typeface="Century Gothic" pitchFamily="34" charset="0"/>
                <a:ea typeface="DFKai-SB" pitchFamily="65" charset="-120"/>
                <a:cs typeface="Aharoni" pitchFamily="2" charset="-79"/>
              </a:rPr>
              <a:t>Campa</a:t>
            </a:r>
            <a:endParaRPr lang="en-US" sz="2800" dirty="0">
              <a:latin typeface="Century Gothic" pitchFamily="34" charset="0"/>
              <a:ea typeface="DFKai-SB" pitchFamily="65" charset="-12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13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A4F-AA34-449A-97A3-D42EAEB7507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60259"/>
            <a:ext cx="4191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and Unicode. </a:t>
            </a:r>
          </a:p>
          <a:p>
            <a:endParaRPr lang="es-ES_tradnl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Panrik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Udong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_tradnl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Typeface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Moussay’s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Vietnamese</a:t>
            </a:r>
            <a:r>
              <a:rPr lang="es-ES_tradn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-French </a:t>
            </a:r>
            <a:r>
              <a:rPr lang="es-ES_tradn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0" y="203597"/>
            <a:ext cx="38862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3\chamthrah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571625"/>
            <a:ext cx="4397375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2400" y="4019550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Figure 1: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Code point location of EFEO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Panrang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3" name="Left Arrow 12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1791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A4F-AA34-449A-97A3-D42EAEB7507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79305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Times New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in Microsoft Word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6350"/>
            <a:ext cx="5410200" cy="3173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00200" y="4488418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2: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Times New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MS Word document</a:t>
            </a:r>
          </a:p>
        </p:txBody>
      </p:sp>
      <p:sp>
        <p:nvSpPr>
          <p:cNvPr id="13" name="Left Arrow 12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  <p:sp>
        <p:nvSpPr>
          <p:cNvPr id="14" name="Left Arrow 13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</p:spTree>
    <p:extLst>
      <p:ext uri="{BB962C8B-B14F-4D97-AF65-F5344CB8AC3E}">
        <p14:creationId xmlns:p14="http://schemas.microsoft.com/office/powerpoint/2010/main" val="161228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A4F-AA34-449A-97A3-D42EAEB7507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0" y="133350"/>
            <a:ext cx="297180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EXPERIMENTS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551" y="934135"/>
            <a:ext cx="562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Exploring the Preferable Keyboard Platform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2788682"/>
            <a:ext cx="6381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5949" y="2419350"/>
            <a:ext cx="600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Choice of keyboard platform via online questionnaire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126" y="1581150"/>
            <a:ext cx="777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Times New Roman" pitchFamily="18" charset="0"/>
                <a:cs typeface="Times New Roman" pitchFamily="18" charset="0"/>
              </a:rPr>
              <a:t>RQ: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7935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68313" y="897732"/>
            <a:ext cx="4484687" cy="43219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179389" y="971550"/>
            <a:ext cx="4531066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2">
              <a:spcBef>
                <a:spcPct val="20000"/>
              </a:spcBef>
            </a:pPr>
            <a:r>
              <a:rPr lang="en-GB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Acceptance Level from Respondents</a:t>
            </a:r>
            <a:r>
              <a:rPr lang="en-GB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ct val="20000"/>
              </a:spcBef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2" name="Group 1"/>
          <p:cNvGrpSpPr>
            <a:grpSpLocks/>
          </p:cNvGrpSpPr>
          <p:nvPr/>
        </p:nvGrpSpPr>
        <p:grpSpPr bwMode="auto">
          <a:xfrm>
            <a:off x="2006600" y="1383506"/>
            <a:ext cx="5878513" cy="3348038"/>
            <a:chOff x="2294748" y="1845246"/>
            <a:chExt cx="5877652" cy="4464075"/>
          </a:xfrm>
        </p:grpSpPr>
        <p:pic>
          <p:nvPicPr>
            <p:cNvPr id="378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748" y="2276873"/>
              <a:ext cx="5406917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5" name="Content Placeholder 2"/>
            <p:cNvSpPr txBox="1">
              <a:spLocks/>
            </p:cNvSpPr>
            <p:nvPr/>
          </p:nvSpPr>
          <p:spPr bwMode="auto">
            <a:xfrm>
              <a:off x="2574875" y="1845246"/>
              <a:ext cx="5597525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Table 4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: The level acceptance of new Cham font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2286000" y="203597"/>
            <a:ext cx="388620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EXPERIMENTS (cont.)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7361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93069"/>
            <a:ext cx="3422650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39725" y="1059657"/>
            <a:ext cx="3600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 5.8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Number of respondents and total score for Cham font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4" y="1653778"/>
            <a:ext cx="3443287" cy="9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87876" y="1059657"/>
            <a:ext cx="3673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Table 5.9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Categories of total score for Cham font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14350" y="3949304"/>
            <a:ext cx="8262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Based on Table 5.8 and Table 5.9, it can be concluded that </a:t>
            </a:r>
            <a:r>
              <a:rPr lang="en-GB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54 respondents (100%) accepted the new Cham font.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0" y="203597"/>
            <a:ext cx="4589462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EXPERIMENTS (cont.)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2" name="Left Arrow 11">
            <a:hlinkClick r:id="rId5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406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68313" y="897732"/>
            <a:ext cx="6291262" cy="43219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134939" y="819150"/>
            <a:ext cx="397986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2">
              <a:spcBef>
                <a:spcPct val="20000"/>
              </a:spcBef>
            </a:pPr>
            <a:r>
              <a:rPr lang="en-GB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Acceptance Level from Experts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ct val="20000"/>
              </a:spcBef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3494"/>
            <a:ext cx="4591050" cy="35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117475" y="1275160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Table 7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 Threshold Value and Percentage Consensus by Experts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92646" y="1921491"/>
            <a:ext cx="45370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threshold (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n) for each item based on the expertise and the experts’ percentage consensus (d ≤ 0.2) for all six items was</a:t>
            </a:r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100%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more than the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required value of 75%.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value of d for the total construct is </a:t>
            </a:r>
            <a:r>
              <a:rPr lang="en-GB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0.08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required d ≤ 0.2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Thus, it can be concluded that </a:t>
            </a:r>
            <a:r>
              <a:rPr lang="en-GB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sixteen experts have come to a consensus that the Cham font is acceptable.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0" y="203597"/>
            <a:ext cx="403860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EXPERIMENTS (cont.)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  <p:sp>
        <p:nvSpPr>
          <p:cNvPr id="12" name="Left Arrow 11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</p:spTree>
    <p:extLst>
      <p:ext uri="{BB962C8B-B14F-4D97-AF65-F5344CB8AC3E}">
        <p14:creationId xmlns:p14="http://schemas.microsoft.com/office/powerpoint/2010/main" val="401425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A4F-AA34-449A-97A3-D42EAEB7507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2680216"/>
            <a:ext cx="6076950" cy="1681524"/>
            <a:chOff x="1447800" y="2680216"/>
            <a:chExt cx="6076950" cy="16815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105150"/>
              <a:ext cx="6076950" cy="1256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32370" y="2680216"/>
              <a:ext cx="3743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dirty="0" err="1">
                  <a:latin typeface="Times New Roman" pitchFamily="18" charset="0"/>
                  <a:cs typeface="Times New Roman" pitchFamily="18" charset="0"/>
                </a:rPr>
                <a:t>Table</a:t>
              </a:r>
              <a:r>
                <a:rPr lang="es-ES_tradnl" b="1" dirty="0">
                  <a:latin typeface="Times New Roman" pitchFamily="18" charset="0"/>
                  <a:cs typeface="Times New Roman" pitchFamily="18" charset="0"/>
                </a:rPr>
                <a:t> 8.</a:t>
              </a:r>
              <a:r>
                <a:rPr lang="es-ES_tradn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_tradnl" dirty="0" err="1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ES_tradn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_tradnl" dirty="0" err="1">
                  <a:latin typeface="Times New Roman" pitchFamily="18" charset="0"/>
                  <a:cs typeface="Times New Roman" pitchFamily="18" charset="0"/>
                </a:rPr>
                <a:t>Cham</a:t>
              </a:r>
              <a:r>
                <a:rPr lang="es-ES_tradn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_tradnl" dirty="0" err="1">
                  <a:latin typeface="Times New Roman" pitchFamily="18" charset="0"/>
                  <a:cs typeface="Times New Roman" pitchFamily="18" charset="0"/>
                </a:rPr>
                <a:t>font</a:t>
              </a:r>
              <a:r>
                <a:rPr lang="es-ES_tradn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_tradnl" dirty="0" err="1">
                  <a:latin typeface="Times New Roman" pitchFamily="18" charset="0"/>
                  <a:cs typeface="Times New Roman" pitchFamily="18" charset="0"/>
                </a:rPr>
                <a:t>survey</a:t>
              </a:r>
              <a:r>
                <a:rPr lang="es-ES_tradnl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_tradnl" dirty="0" err="1">
                  <a:latin typeface="Times New Roman" pitchFamily="18" charset="0"/>
                  <a:cs typeface="Times New Roman" pitchFamily="18" charset="0"/>
                </a:rPr>
                <a:t>results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203597"/>
            <a:ext cx="25908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72111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(99.28%)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Panrik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(99.98%)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Udong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(99.80%)</a:t>
            </a:r>
          </a:p>
        </p:txBody>
      </p:sp>
      <p:sp>
        <p:nvSpPr>
          <p:cNvPr id="17" name="Left Arrow 16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0642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8351838" cy="251460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Unicode and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Macintosh and Windows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Cham fonts: EFEO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Panrang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Panrik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Udong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use and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similar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Times New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These Cham fonts to bring significant benefits for the Cham community and will be useful in learning and teaching the Cham language.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s-ES_tradn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2E871-F835-4285-9940-9454286E623D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0" y="203597"/>
            <a:ext cx="297180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244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20AC5-174F-4EF4-845B-FDD32581FDF6}" type="slidenum">
              <a:rPr lang="en-MY" smtClean="0"/>
              <a:pPr>
                <a:defRPr/>
              </a:pPr>
              <a:t>18</a:t>
            </a:fld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2481388" y="514350"/>
            <a:ext cx="4338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for listening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8557" y="2114550"/>
            <a:ext cx="2735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nrang" pitchFamily="2" charset="0"/>
              </a:rPr>
              <a:t>t-r[m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nrang" pitchFamily="2" charset="0"/>
              </a:rPr>
              <a:t>ks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nrang" pitchFamily="2" charset="0"/>
              </a:rPr>
              <a:t>[H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 flipH="1">
            <a:off x="15778" y="4476750"/>
            <a:ext cx="838201" cy="5334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Next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352550"/>
            <a:ext cx="3064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tura MT Script Capitals" pitchFamily="66" charset="0"/>
              </a:rPr>
              <a:t>Terima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tura MT Script Capitals" pitchFamily="66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tura MT Script Capitals" pitchFamily="66" charset="0"/>
              </a:rPr>
              <a:t>kasih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atura MT Script Capital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124260"/>
            <a:ext cx="323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rik" pitchFamily="2" charset="0"/>
              </a:rPr>
              <a:t>t-r[m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rik" pitchFamily="2" charset="0"/>
              </a:rPr>
              <a:t>ks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Parik" pitchFamily="2" charset="0"/>
              </a:rPr>
              <a:t>[H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1145" y="3181350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Udong" pitchFamily="2" charset="0"/>
              </a:rPr>
              <a:t>t-r[m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Udong" pitchFamily="2" charset="0"/>
              </a:rPr>
              <a:t>ks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EFEO Udong" pitchFamily="2" charset="0"/>
              </a:rPr>
              <a:t>[H</a:t>
            </a:r>
          </a:p>
        </p:txBody>
      </p:sp>
    </p:spTree>
    <p:extLst>
      <p:ext uri="{BB962C8B-B14F-4D97-AF65-F5344CB8AC3E}">
        <p14:creationId xmlns:p14="http://schemas.microsoft.com/office/powerpoint/2010/main" val="324156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20AC5-174F-4EF4-845B-FDD32581FDF6}" type="slidenum">
              <a:rPr lang="en-MY" smtClean="0"/>
              <a:pPr>
                <a:defRPr/>
              </a:pPr>
              <a:t>19</a:t>
            </a:fld>
            <a:endParaRPr lang="en-MY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0" y="4552950"/>
            <a:ext cx="6096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742950"/>
            <a:ext cx="5638800" cy="381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279142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Prof.Dr. Mohamad Bin Bilal Ali</a:t>
            </a:r>
          </a:p>
          <a:p>
            <a:r>
              <a:rPr lang="en-US">
                <a:solidFill>
                  <a:schemeClr val="bg1"/>
                </a:solidFill>
              </a:rPr>
              <a:t>Dr.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Noor Dayana Abd Halim</a:t>
            </a:r>
          </a:p>
          <a:p>
            <a:r>
              <a:rPr lang="en-US">
                <a:solidFill>
                  <a:schemeClr val="bg1"/>
                </a:solidFill>
              </a:rPr>
              <a:t>PhD.  Mohamad Budi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79095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University Technology Malaysia (UTM)- Malaysia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3" name="Picture 5" descr="E:\Hinh the 4x6 sang\bi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40892"/>
            <a:ext cx="1228644" cy="17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Hinh the 4x6 sang\hinh the sang\vanngocs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20" y="1046920"/>
            <a:ext cx="1550893" cy="17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SANG JOURNAL\IEPS 2015- Education Faculty\No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66" y="1000547"/>
            <a:ext cx="1447801" cy="17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3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286000" y="203597"/>
            <a:ext cx="2895600" cy="539353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285047"/>
            <a:ext cx="8713788" cy="32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Champa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established in the  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century in central Vietnam.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Coedes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1939).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Melayu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Champa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indigenous people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Champa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ethnic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minority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in Vietnam.</a:t>
            </a:r>
          </a:p>
          <a:p>
            <a:pPr>
              <a:spcAft>
                <a:spcPts val="600"/>
              </a:spcAft>
              <a:defRPr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Austronesian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Malay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Coedes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1939;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Lafont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2011).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Script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inscriptions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appear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i="1" dirty="0">
                <a:latin typeface="Times New Roman" pitchFamily="18" charset="0"/>
                <a:cs typeface="Times New Roman" pitchFamily="18" charset="0"/>
              </a:rPr>
              <a:t>Dong Yen Chau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stele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Kieu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) in 4th 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century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script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Lafont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2011)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 flipH="1">
            <a:off x="0" y="4503939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7583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aaaa\cham ma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990"/>
            <a:ext cx="3124200" cy="49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33861"/>
            <a:ext cx="283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Times New Roman" pitchFamily="18" charset="0"/>
                <a:cs typeface="Times New Roman" pitchFamily="18" charset="0"/>
              </a:rPr>
              <a:t>CHAMPA AND DAI VIET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11455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: Danny Wong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Tze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Ken, </a:t>
            </a:r>
            <a:r>
              <a:rPr lang="en-MY" sz="1600" i="1" dirty="0">
                <a:latin typeface="Times New Roman" pitchFamily="18" charset="0"/>
                <a:cs typeface="Times New Roman" pitchFamily="18" charset="0"/>
              </a:rPr>
              <a:t>The Nguyen and </a:t>
            </a:r>
            <a:r>
              <a:rPr lang="en-MY" sz="1600" i="1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MY" sz="1600" i="1" dirty="0">
                <a:latin typeface="Times New Roman" pitchFamily="18" charset="0"/>
                <a:cs typeface="Times New Roman" pitchFamily="18" charset="0"/>
              </a:rPr>
              <a:t> during 17</a:t>
            </a:r>
            <a:r>
              <a:rPr lang="en-MY" sz="1600" i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MY" sz="1600" i="1" dirty="0">
                <a:latin typeface="Times New Roman" pitchFamily="18" charset="0"/>
                <a:cs typeface="Times New Roman" pitchFamily="18" charset="0"/>
              </a:rPr>
              <a:t> and 18</a:t>
            </a:r>
            <a:r>
              <a:rPr lang="en-MY" sz="1600" i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MY" sz="1600" i="1" dirty="0">
                <a:latin typeface="Times New Roman" pitchFamily="18" charset="0"/>
                <a:cs typeface="Times New Roman" pitchFamily="18" charset="0"/>
              </a:rPr>
              <a:t> Century: A Study of Nguyen Foreign Relations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, Paris-San Jose: International Office of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(IOC-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Champaka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, Monograph 5, 2007, p.192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  <p:pic>
        <p:nvPicPr>
          <p:cNvPr id="2050" name="Picture 2" descr="Image result for vietnam 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0" y="-35356"/>
            <a:ext cx="310098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0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aaaa\cham 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4" y="41384"/>
            <a:ext cx="4818980" cy="47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83089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Sources: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G.Moussay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and Duong Tan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Peribahasa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Cam-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Dictons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Proverbes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Cam.</a:t>
            </a:r>
          </a:p>
          <a:p>
            <a:endParaRPr lang="en-MY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Kuala Lumpur: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Kementerian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Kesenian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Pelancongan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Malaysia &amp; EFEO, 2002, p.13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47750"/>
            <a:ext cx="413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Times New Roman" pitchFamily="18" charset="0"/>
                <a:cs typeface="Times New Roman" pitchFamily="18" charset="0"/>
              </a:rPr>
              <a:t>CHAMPA AND THE MALAY WORLD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2" name="Left Arrow 11">
            <a:hlinkClick r:id="rId4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6388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24077" y="133350"/>
            <a:ext cx="3209924" cy="723900"/>
          </a:xfrm>
        </p:spPr>
        <p:txBody>
          <a:bodyPr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MY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1276350"/>
            <a:ext cx="7989887" cy="334089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Cham script was systems from the Sanskrit alphabet in southern India.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Cham people have used Indian Sanskrit and then they have improved this Sanskrit completely and become the Cham script.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Vietnam, some organizations and individuals have created a number of Cham fonts to support for compilation of Cham documents.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These Cham fonts are designed on Unicode standard; however assigning characters (code points) to represent a character or diacritics of Cham language is slightly different.</a:t>
            </a:r>
          </a:p>
          <a:p>
            <a:pPr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is disadvantages for using and storage of Cham documents. </a:t>
            </a:r>
          </a:p>
          <a:p>
            <a:pPr>
              <a:spcAft>
                <a:spcPts val="600"/>
              </a:spcAft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32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28" y="1233486"/>
            <a:ext cx="8351837" cy="2328864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this research, we propose a solutions to survey the keyboard platform and design Cham fonts for Windows and Macintosh.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Research questions are as follows:</a:t>
            </a:r>
          </a:p>
          <a:p>
            <a:pPr lvl="1"/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fonts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acceptance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use,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convenience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29190-5BCF-42F2-A460-6290ED64B7C5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0" y="203597"/>
            <a:ext cx="2743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8E906-D158-404B-A97B-C80783D6680D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022" y="1084271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implemented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ADDIE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0" y="203597"/>
            <a:ext cx="4589462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 flipH="1">
            <a:off x="0" y="4503939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885950"/>
            <a:ext cx="3505200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2724150"/>
            <a:ext cx="7843044" cy="1828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Akhar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Thrah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: 86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Removing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duplicated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as H, i, o, and r,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(H and 1)= “1”, (i and 3)= “3”, (o and 5)= “5”, (r and 6)= “r”.</a:t>
            </a:r>
          </a:p>
          <a:p>
            <a:pPr marL="0" indent="0">
              <a:buNone/>
            </a:pP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: 82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5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A2921-0FC4-41E2-87D2-7492600E9B02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3963"/>
            <a:ext cx="4876800" cy="312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2516" y="1135618"/>
            <a:ext cx="436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Total Cham font characters to create</a:t>
            </a:r>
          </a:p>
        </p:txBody>
      </p:sp>
    </p:spTree>
    <p:extLst>
      <p:ext uri="{BB962C8B-B14F-4D97-AF65-F5344CB8AC3E}">
        <p14:creationId xmlns:p14="http://schemas.microsoft.com/office/powerpoint/2010/main" val="32531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53A4F-AA34-449A-97A3-D42EAEB7507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0001"/>
            <a:ext cx="3224525" cy="24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29840"/>
            <a:ext cx="3208074" cy="23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7700" y="2020669"/>
            <a:ext cx="68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 2.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corresponding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script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character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0" y="209550"/>
            <a:ext cx="2819400" cy="5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Cham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s-ES_tradnl" sz="2000" b="1" dirty="0" err="1">
                <a:latin typeface="Times New Roman" pitchFamily="18" charset="0"/>
                <a:cs typeface="Times New Roman" pitchFamily="18" charset="0"/>
              </a:rPr>
              <a:t>Design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9520" y="971550"/>
            <a:ext cx="7053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: 82. </a:t>
            </a:r>
          </a:p>
          <a:p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punctuation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: ‘,  “, :,  •,  ?,  (,  ). </a:t>
            </a:r>
          </a:p>
          <a:p>
            <a:r>
              <a:rPr lang="es-ES_tradnl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90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</a:t>
            </a:r>
          </a:p>
        </p:txBody>
      </p:sp>
      <p:sp>
        <p:nvSpPr>
          <p:cNvPr id="12" name="Left Arrow 11">
            <a:hlinkClick r:id="rId5" action="ppaction://hlinksldjump"/>
          </p:cNvPr>
          <p:cNvSpPr/>
          <p:nvPr/>
        </p:nvSpPr>
        <p:spPr>
          <a:xfrm flipH="1">
            <a:off x="609600" y="4526478"/>
            <a:ext cx="609600" cy="40747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3092575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1000</Words>
  <Application>Microsoft Office PowerPoint</Application>
  <PresentationFormat>On-screen Show (16:9)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Aharoni</vt:lpstr>
      <vt:lpstr>Arial</vt:lpstr>
      <vt:lpstr>Calibri</vt:lpstr>
      <vt:lpstr>Century Gothic</vt:lpstr>
      <vt:lpstr>DFKai-SB</vt:lpstr>
      <vt:lpstr>EFEO Panrang</vt:lpstr>
      <vt:lpstr>EFEO Parik</vt:lpstr>
      <vt:lpstr>EFEO Udong</vt:lpstr>
      <vt:lpstr>Franklin Gothic Book</vt:lpstr>
      <vt:lpstr>Franklin Gothic Medium</vt:lpstr>
      <vt:lpstr>Matura MT Script Capitals</vt:lpstr>
      <vt:lpstr>Times New Roman</vt:lpstr>
      <vt:lpstr>Tunga</vt:lpstr>
      <vt:lpstr>Wingdings</vt:lpstr>
      <vt:lpstr>1_Office Theme</vt:lpstr>
      <vt:lpstr>2_Office Theme</vt:lpstr>
      <vt:lpstr>4_Office Theme</vt:lpstr>
      <vt:lpstr>Angles</vt:lpstr>
      <vt:lpstr>PowerPoint Presentation</vt:lpstr>
      <vt:lpstr>INTRODUCTION</vt:lpstr>
      <vt:lpstr>PowerPoint Presentation</vt:lpstr>
      <vt:lpstr>PowerPoint Presentation</vt:lpstr>
      <vt:lpstr>LITERATURE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 Rahman</dc:creator>
  <cp:lastModifiedBy>Putra Podam</cp:lastModifiedBy>
  <cp:revision>262</cp:revision>
  <dcterms:created xsi:type="dcterms:W3CDTF">2015-10-31T04:11:50Z</dcterms:created>
  <dcterms:modified xsi:type="dcterms:W3CDTF">2025-02-13T23:03:43Z</dcterms:modified>
</cp:coreProperties>
</file>